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6" r:id="rId2"/>
    <p:sldId id="279" r:id="rId3"/>
    <p:sldId id="284" r:id="rId4"/>
    <p:sldId id="302" r:id="rId5"/>
    <p:sldId id="257" r:id="rId6"/>
    <p:sldId id="277" r:id="rId7"/>
    <p:sldId id="303" r:id="rId8"/>
    <p:sldId id="278" r:id="rId9"/>
    <p:sldId id="280" r:id="rId10"/>
    <p:sldId id="304" r:id="rId11"/>
    <p:sldId id="305" r:id="rId12"/>
    <p:sldId id="306" r:id="rId13"/>
    <p:sldId id="291" r:id="rId14"/>
    <p:sldId id="292" r:id="rId15"/>
    <p:sldId id="298" r:id="rId16"/>
    <p:sldId id="300" r:id="rId17"/>
    <p:sldId id="299" r:id="rId18"/>
    <p:sldId id="294" r:id="rId19"/>
    <p:sldId id="293" r:id="rId20"/>
  </p:sldIdLst>
  <p:sldSz cx="12192000" cy="6858000"/>
  <p:notesSz cx="6858000" cy="9144000"/>
  <p:embeddedFontLst>
    <p:embeddedFont>
      <p:font typeface="Noto Sans TC" panose="02020500000000000000" charset="-120"/>
      <p:regular r:id="rId21"/>
      <p:bold r:id="rId22"/>
    </p:embeddedFont>
    <p:embeddedFont>
      <p:font typeface="Microsoft JhengHei" panose="020B0604030504040204" pitchFamily="34" charset="-12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60"/>
  </p:normalViewPr>
  <p:slideViewPr>
    <p:cSldViewPr snapToGrid="0">
      <p:cViewPr varScale="1">
        <p:scale>
          <a:sx n="83" d="100"/>
          <a:sy n="83" d="100"/>
        </p:scale>
        <p:origin x="49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2023/5/4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4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2023/5/4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73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2023/5/4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56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2023/5/4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2023/5/4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09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28962" y="365125"/>
            <a:ext cx="8224837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2023/5/4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92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2023/5/4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72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81350" y="365125"/>
            <a:ext cx="817245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2023/5/4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76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2023/5/4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7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2023/5/4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39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2023/5/4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37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19450" y="365125"/>
            <a:ext cx="8134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fld id="{A522730D-0999-4E7D-B6F2-6E6ADA5D4C08}" type="datetimeFigureOut">
              <a:rPr lang="zh-TW" altLang="en-US" smtClean="0"/>
              <a:pPr/>
              <a:t>2023/5/4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fld id="{45CE0ACA-9E03-4357-AA13-F7A227BDD17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15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filezilla-project.org/download.php?type=clien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es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ess.com/terms/fen-ches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45087" y="1129457"/>
            <a:ext cx="10107827" cy="2387600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標楷體" pitchFamily="65" charset="-120"/>
              </a:rPr>
              <a:t>物件導向程式設計實習</a:t>
            </a:r>
            <a:br>
              <a:rPr lang="en-US" altLang="zh-TW" dirty="0">
                <a:ea typeface="標楷體" pitchFamily="65" charset="-120"/>
              </a:rPr>
            </a:br>
            <a:r>
              <a:rPr lang="en-US" altLang="zh-TW" dirty="0">
                <a:ea typeface="標楷體" pitchFamily="65" charset="-120"/>
              </a:rPr>
              <a:t>Project 2</a:t>
            </a:r>
            <a:b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</a:br>
            <a:endParaRPr lang="zh-TW" altLang="en-US" sz="4400" dirty="0">
              <a:ea typeface="Adobe 楷体 Std R" panose="02020400000000000000" pitchFamily="18" charset="-128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sz="5400" dirty="0">
                <a:solidFill>
                  <a:schemeClr val="accent1"/>
                </a:solidFill>
              </a:rPr>
              <a:t>Chess </a:t>
            </a:r>
          </a:p>
          <a:p>
            <a:r>
              <a:rPr lang="zh-TW" altLang="en-US" sz="5400" dirty="0">
                <a:solidFill>
                  <a:schemeClr val="accent1"/>
                </a:solidFill>
              </a:rPr>
              <a:t>西洋棋</a:t>
            </a:r>
            <a:endParaRPr lang="en-US" altLang="zh-TW" sz="5400" dirty="0">
              <a:solidFill>
                <a:schemeClr val="accent1"/>
              </a:solidFill>
            </a:endParaRPr>
          </a:p>
          <a:p>
            <a:r>
              <a:rPr lang="zh-TW" altLang="en-US" sz="5400" dirty="0">
                <a:solidFill>
                  <a:schemeClr val="accent1"/>
                </a:solidFill>
              </a:rPr>
              <a:t>國際象棋</a:t>
            </a:r>
            <a:endParaRPr lang="en-US" altLang="zh-TW" sz="5400" dirty="0">
              <a:solidFill>
                <a:schemeClr val="accent1"/>
              </a:solidFill>
            </a:endParaRPr>
          </a:p>
          <a:p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3301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733F-1338-8286-0580-5DC37D57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513"/>
            <a:ext cx="10515600" cy="1325563"/>
          </a:xfrm>
        </p:spPr>
        <p:txBody>
          <a:bodyPr/>
          <a:lstStyle/>
          <a:p>
            <a:r>
              <a:rPr lang="zh-TW" altLang="en-US" dirty="0"/>
              <a:t>遊戲狀態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DDE1D0-802A-4017-B038-F4A6D30A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11" y="854148"/>
            <a:ext cx="4831338" cy="2574852"/>
          </a:xfrm>
          <a:prstGeom prst="rect">
            <a:avLst/>
          </a:prstGeom>
        </p:spPr>
      </p:pic>
      <p:pic>
        <p:nvPicPr>
          <p:cNvPr id="10" name="圖片 9" descr="一張含有 圖表 的圖片&#10;&#10;自動產生的描述">
            <a:extLst>
              <a:ext uri="{FF2B5EF4-FFF2-40B4-BE49-F238E27FC236}">
                <a16:creationId xmlns:a16="http://schemas.microsoft.com/office/drawing/2014/main" id="{07D2A0B5-5232-43BD-9E19-7B8F70DED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86" y="379374"/>
            <a:ext cx="3309025" cy="562447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1B6018-ACA4-4CC8-B0D3-BACCDF7D3512}"/>
              </a:ext>
            </a:extLst>
          </p:cNvPr>
          <p:cNvSpPr txBox="1"/>
          <p:nvPr/>
        </p:nvSpPr>
        <p:spPr>
          <a:xfrm>
            <a:off x="83127" y="1808116"/>
            <a:ext cx="65116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關於結束了</a:t>
            </a:r>
            <a:r>
              <a:rPr lang="en-US" altLang="zh-TW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將死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時間到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和局</a:t>
            </a:r>
            <a:r>
              <a:rPr lang="en-US" altLang="zh-TW" sz="1600" dirty="0"/>
              <a:t>(</a:t>
            </a:r>
            <a:r>
              <a:rPr lang="zh-TW" altLang="en-US" sz="1600" dirty="0"/>
              <a:t>無子可動，但沒被將軍</a:t>
            </a:r>
            <a:r>
              <a:rPr lang="en-US" altLang="zh-TW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認輸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71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733F-1338-8286-0580-5DC37D57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513"/>
            <a:ext cx="10515600" cy="1325563"/>
          </a:xfrm>
        </p:spPr>
        <p:txBody>
          <a:bodyPr/>
          <a:lstStyle/>
          <a:p>
            <a:r>
              <a:rPr lang="zh-TW" altLang="en-US" dirty="0"/>
              <a:t>遊戲狀態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D612E2-9B99-4CCC-A5B1-ECC2CACD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45" y="1928783"/>
            <a:ext cx="2753109" cy="14098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21D4C99-E43F-46D7-AFEE-9F69ED129139}"/>
              </a:ext>
            </a:extLst>
          </p:cNvPr>
          <p:cNvSpPr txBox="1"/>
          <p:nvPr/>
        </p:nvSpPr>
        <p:spPr>
          <a:xfrm>
            <a:off x="1062182" y="1819564"/>
            <a:ext cx="6511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遊戲結束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顯示資訊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是否再來一局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回到</a:t>
            </a:r>
            <a:r>
              <a:rPr lang="en-US" altLang="zh-TW" dirty="0"/>
              <a:t>Menu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7407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733F-1338-8286-0580-5DC37D57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513"/>
            <a:ext cx="10515600" cy="1325563"/>
          </a:xfrm>
        </p:spPr>
        <p:txBody>
          <a:bodyPr/>
          <a:lstStyle/>
          <a:p>
            <a:r>
              <a:rPr lang="zh-TW" altLang="en-US" dirty="0"/>
              <a:t>其他注意的點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1D4C99-E43F-46D7-AFEE-9F69ED129139}"/>
              </a:ext>
            </a:extLst>
          </p:cNvPr>
          <p:cNvSpPr txBox="1"/>
          <p:nvPr/>
        </p:nvSpPr>
        <p:spPr>
          <a:xfrm>
            <a:off x="1062182" y="1819564"/>
            <a:ext cx="6511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棋盤資訊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如果是指令派的請記得輸入方式必須為 </a:t>
            </a:r>
            <a:r>
              <a:rPr lang="en-US" altLang="zh-TW" dirty="0"/>
              <a:t>&lt;from&gt; &lt;to&gt;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位置必須為英文先，再來數字</a:t>
            </a:r>
            <a:br>
              <a:rPr lang="en-US" altLang="zh-TW" dirty="0"/>
            </a:br>
            <a:r>
              <a:rPr lang="en-US" altLang="zh-TW" dirty="0"/>
              <a:t>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Enter Your Move : d2 d4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63F06D-ECE0-4010-8DAE-4F301529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67" y="1570181"/>
            <a:ext cx="3501933" cy="3490600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ABB5DEA-3F0D-48DB-9B2B-334700975B6C}"/>
              </a:ext>
            </a:extLst>
          </p:cNvPr>
          <p:cNvCxnSpPr/>
          <p:nvPr/>
        </p:nvCxnSpPr>
        <p:spPr>
          <a:xfrm>
            <a:off x="7720788" y="1210065"/>
            <a:ext cx="0" cy="4210259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123EFCA-7902-46AA-9C34-6B2E267C35C1}"/>
              </a:ext>
            </a:extLst>
          </p:cNvPr>
          <p:cNvCxnSpPr>
            <a:cxnSpLocks/>
          </p:cNvCxnSpPr>
          <p:nvPr/>
        </p:nvCxnSpPr>
        <p:spPr>
          <a:xfrm>
            <a:off x="7315200" y="5153891"/>
            <a:ext cx="476596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E15EE54-A955-4780-843F-D856A3F40E36}"/>
              </a:ext>
            </a:extLst>
          </p:cNvPr>
          <p:cNvSpPr txBox="1"/>
          <p:nvPr/>
        </p:nvSpPr>
        <p:spPr>
          <a:xfrm>
            <a:off x="7851867" y="5153891"/>
            <a:ext cx="4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6DF1787-FB49-410D-9E41-76CA6B44AA3E}"/>
              </a:ext>
            </a:extLst>
          </p:cNvPr>
          <p:cNvSpPr txBox="1"/>
          <p:nvPr/>
        </p:nvSpPr>
        <p:spPr>
          <a:xfrm>
            <a:off x="8285014" y="5153891"/>
            <a:ext cx="4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FAE6A1C-1A73-438E-8624-AF1435C8773F}"/>
              </a:ext>
            </a:extLst>
          </p:cNvPr>
          <p:cNvSpPr txBox="1"/>
          <p:nvPr/>
        </p:nvSpPr>
        <p:spPr>
          <a:xfrm>
            <a:off x="8718161" y="5153891"/>
            <a:ext cx="4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E5669AC-3931-4B26-A2D0-0802FC713430}"/>
              </a:ext>
            </a:extLst>
          </p:cNvPr>
          <p:cNvSpPr txBox="1"/>
          <p:nvPr/>
        </p:nvSpPr>
        <p:spPr>
          <a:xfrm>
            <a:off x="9151308" y="5153891"/>
            <a:ext cx="4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C5F9FD5-F0BE-467E-8526-47D62DD656C5}"/>
              </a:ext>
            </a:extLst>
          </p:cNvPr>
          <p:cNvSpPr txBox="1"/>
          <p:nvPr/>
        </p:nvSpPr>
        <p:spPr>
          <a:xfrm>
            <a:off x="9584455" y="5153891"/>
            <a:ext cx="4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5E56E1C-87A9-4FB4-803B-E7C2440A65B3}"/>
              </a:ext>
            </a:extLst>
          </p:cNvPr>
          <p:cNvSpPr txBox="1"/>
          <p:nvPr/>
        </p:nvSpPr>
        <p:spPr>
          <a:xfrm>
            <a:off x="10017602" y="5153891"/>
            <a:ext cx="4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C19535E-9EE6-492E-9D4E-A14024607A03}"/>
              </a:ext>
            </a:extLst>
          </p:cNvPr>
          <p:cNvSpPr txBox="1"/>
          <p:nvPr/>
        </p:nvSpPr>
        <p:spPr>
          <a:xfrm>
            <a:off x="10450749" y="5153891"/>
            <a:ext cx="4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F344600-BD8E-4F1F-9401-F1E33A5FE5AD}"/>
              </a:ext>
            </a:extLst>
          </p:cNvPr>
          <p:cNvSpPr txBox="1"/>
          <p:nvPr/>
        </p:nvSpPr>
        <p:spPr>
          <a:xfrm>
            <a:off x="10883896" y="5153891"/>
            <a:ext cx="4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EB5FC5B-02A8-4CF7-BE32-2F4E65D4118E}"/>
              </a:ext>
            </a:extLst>
          </p:cNvPr>
          <p:cNvSpPr txBox="1"/>
          <p:nvPr/>
        </p:nvSpPr>
        <p:spPr>
          <a:xfrm>
            <a:off x="7353182" y="4688182"/>
            <a:ext cx="433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F41B713-B754-49A7-9B11-B6003F3F9175}"/>
              </a:ext>
            </a:extLst>
          </p:cNvPr>
          <p:cNvSpPr txBox="1"/>
          <p:nvPr/>
        </p:nvSpPr>
        <p:spPr>
          <a:xfrm>
            <a:off x="7354180" y="4225740"/>
            <a:ext cx="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352FB45-65F8-4C5D-8BBE-27B68CA17F12}"/>
              </a:ext>
            </a:extLst>
          </p:cNvPr>
          <p:cNvSpPr txBox="1"/>
          <p:nvPr/>
        </p:nvSpPr>
        <p:spPr>
          <a:xfrm>
            <a:off x="7353182" y="3785871"/>
            <a:ext cx="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7EC6F61-A05C-4913-93A0-4445F4F2652E}"/>
              </a:ext>
            </a:extLst>
          </p:cNvPr>
          <p:cNvSpPr txBox="1"/>
          <p:nvPr/>
        </p:nvSpPr>
        <p:spPr>
          <a:xfrm>
            <a:off x="7353182" y="3366975"/>
            <a:ext cx="433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3C389FB-44BD-4C60-89EA-6713EFCC8C5A}"/>
              </a:ext>
            </a:extLst>
          </p:cNvPr>
          <p:cNvSpPr txBox="1"/>
          <p:nvPr/>
        </p:nvSpPr>
        <p:spPr>
          <a:xfrm>
            <a:off x="7353182" y="2987157"/>
            <a:ext cx="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9C0B2EC-02FE-46FB-9C2C-A9F6B340778C}"/>
              </a:ext>
            </a:extLst>
          </p:cNvPr>
          <p:cNvSpPr txBox="1"/>
          <p:nvPr/>
        </p:nvSpPr>
        <p:spPr>
          <a:xfrm>
            <a:off x="7353182" y="2541126"/>
            <a:ext cx="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F277FC0-413B-4F88-9285-60003E0AFC5F}"/>
              </a:ext>
            </a:extLst>
          </p:cNvPr>
          <p:cNvSpPr txBox="1"/>
          <p:nvPr/>
        </p:nvSpPr>
        <p:spPr>
          <a:xfrm>
            <a:off x="7358355" y="2083086"/>
            <a:ext cx="433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A1CB397-ED6E-414E-91D6-724B9D7FA672}"/>
              </a:ext>
            </a:extLst>
          </p:cNvPr>
          <p:cNvSpPr txBox="1"/>
          <p:nvPr/>
        </p:nvSpPr>
        <p:spPr>
          <a:xfrm>
            <a:off x="7353182" y="1629655"/>
            <a:ext cx="4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6912EB4F-6EC8-49DB-91E5-AC8022C598E3}"/>
              </a:ext>
            </a:extLst>
          </p:cNvPr>
          <p:cNvSpPr/>
          <p:nvPr/>
        </p:nvSpPr>
        <p:spPr>
          <a:xfrm>
            <a:off x="9633640" y="4266375"/>
            <a:ext cx="352652" cy="352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67749270-ECF8-4BA2-8C5D-92D27607C1F5}"/>
              </a:ext>
            </a:extLst>
          </p:cNvPr>
          <p:cNvSpPr/>
          <p:nvPr/>
        </p:nvSpPr>
        <p:spPr>
          <a:xfrm>
            <a:off x="9624702" y="3375315"/>
            <a:ext cx="352652" cy="352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69156948-F5AB-4ACF-932B-44EF33A34A36}"/>
              </a:ext>
            </a:extLst>
          </p:cNvPr>
          <p:cNvCxnSpPr>
            <a:cxnSpLocks/>
            <a:stCxn id="42" idx="0"/>
            <a:endCxn id="43" idx="4"/>
          </p:cNvCxnSpPr>
          <p:nvPr/>
        </p:nvCxnSpPr>
        <p:spPr>
          <a:xfrm flipH="1" flipV="1">
            <a:off x="9801028" y="3727967"/>
            <a:ext cx="8938" cy="538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C9D0F57-8E46-4DE2-822E-E30E8E100261}"/>
              </a:ext>
            </a:extLst>
          </p:cNvPr>
          <p:cNvCxnSpPr>
            <a:cxnSpLocks/>
          </p:cNvCxnSpPr>
          <p:nvPr/>
        </p:nvCxnSpPr>
        <p:spPr>
          <a:xfrm>
            <a:off x="3870036" y="2967812"/>
            <a:ext cx="5828145" cy="10199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37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2436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專案必須打包成</a:t>
            </a:r>
            <a:r>
              <a:rPr lang="en-US" altLang="zh-TW" dirty="0"/>
              <a:t>Windows</a:t>
            </a:r>
            <a:r>
              <a:rPr lang="zh-TW" altLang="en-US" dirty="0"/>
              <a:t>可執行的</a:t>
            </a:r>
            <a:r>
              <a:rPr lang="en-US" altLang="zh-TW" dirty="0"/>
              <a:t>exe</a:t>
            </a:r>
            <a:r>
              <a:rPr lang="zh-TW" altLang="en-US" dirty="0"/>
              <a:t>檔，並命名為</a:t>
            </a:r>
            <a:r>
              <a:rPr lang="en-US" altLang="zh-TW" dirty="0">
                <a:solidFill>
                  <a:srgbClr val="C00000"/>
                </a:solidFill>
              </a:rPr>
              <a:t>Chess.exe</a:t>
            </a:r>
          </a:p>
          <a:p>
            <a:r>
              <a:rPr lang="zh-TW" altLang="en-US" dirty="0"/>
              <a:t>注意要能在別台電腦執行，若無法執行則視為缺交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669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8740"/>
          </a:xfrm>
        </p:spPr>
        <p:txBody>
          <a:bodyPr/>
          <a:lstStyle/>
          <a:p>
            <a:r>
              <a:rPr lang="zh-TW" altLang="en-US" dirty="0"/>
              <a:t>成果範例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6485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72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"/>
    </mc:Choice>
    <mc:Fallback xmlns="">
      <p:transition spd="slow" advTm="363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5034377-724C-4312-B55F-345D17BC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69" y="5623453"/>
            <a:ext cx="1005927" cy="123454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0AE9FCB-0153-66BE-89AE-E49ADA794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40" y="89080"/>
            <a:ext cx="10515600" cy="1325563"/>
          </a:xfrm>
        </p:spPr>
        <p:txBody>
          <a:bodyPr/>
          <a:lstStyle/>
          <a:p>
            <a:r>
              <a:rPr lang="zh-TW" altLang="en-US" dirty="0"/>
              <a:t>繳交格式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B8DB9A-A752-DBD8-D094-83696A056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3018" y="668459"/>
            <a:ext cx="4103832" cy="5298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100" dirty="0"/>
              <a:t>Group#_P2</a:t>
            </a:r>
          </a:p>
          <a:p>
            <a:pPr marL="0" indent="0">
              <a:buNone/>
            </a:pPr>
            <a:r>
              <a:rPr lang="en-US" altLang="zh-TW" sz="1100" dirty="0"/>
              <a:t>    ├─exe</a:t>
            </a:r>
          </a:p>
          <a:p>
            <a:pPr marL="0" indent="0">
              <a:buNone/>
            </a:pPr>
            <a:r>
              <a:rPr lang="en-US" altLang="zh-TW" sz="1100" dirty="0"/>
              <a:t>    │      Chess.exe</a:t>
            </a:r>
          </a:p>
          <a:p>
            <a:pPr marL="0" indent="0">
              <a:buNone/>
            </a:pPr>
            <a:r>
              <a:rPr lang="en-US" altLang="zh-TW" sz="1100" dirty="0"/>
              <a:t>    │      README.txt</a:t>
            </a:r>
          </a:p>
          <a:p>
            <a:pPr marL="0" indent="0">
              <a:buNone/>
            </a:pPr>
            <a:r>
              <a:rPr lang="en-US" altLang="zh-TW" sz="1100" dirty="0"/>
              <a:t>    │      </a:t>
            </a:r>
            <a:r>
              <a:rPr lang="en-US" altLang="zh-TW" sz="1100" dirty="0" err="1"/>
              <a:t>dlls</a:t>
            </a: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    │      Assets</a:t>
            </a:r>
          </a:p>
          <a:p>
            <a:pPr marL="0" indent="0">
              <a:buNone/>
            </a:pPr>
            <a:r>
              <a:rPr lang="zh-TW" altLang="en-US" sz="1100" dirty="0"/>
              <a:t>    </a:t>
            </a:r>
            <a:r>
              <a:rPr lang="en-US" altLang="zh-TW" sz="1100" dirty="0"/>
              <a:t>├─project</a:t>
            </a:r>
          </a:p>
          <a:p>
            <a:pPr marL="0" indent="0">
              <a:buNone/>
            </a:pPr>
            <a:r>
              <a:rPr lang="zh-TW" altLang="en-US" sz="1100" dirty="0"/>
              <a:t>    </a:t>
            </a:r>
            <a:r>
              <a:rPr lang="en-US" altLang="zh-TW" sz="1100" dirty="0"/>
              <a:t>│      README.txt</a:t>
            </a:r>
          </a:p>
          <a:p>
            <a:pPr marL="0" indent="0">
              <a:buNone/>
            </a:pPr>
            <a:r>
              <a:rPr lang="en-US" altLang="zh-TW" sz="1100" dirty="0"/>
              <a:t>    │      Chess.GUI.Qt.sln</a:t>
            </a:r>
          </a:p>
          <a:p>
            <a:pPr marL="0" indent="0">
              <a:buNone/>
            </a:pPr>
            <a:r>
              <a:rPr lang="en-US" altLang="zh-TW" sz="1100" dirty="0"/>
              <a:t>    │      </a:t>
            </a:r>
            <a:r>
              <a:rPr lang="en-US" altLang="zh-TW" sz="1100" dirty="0" err="1"/>
              <a:t>Chess.GUI.Qt.vcxproj</a:t>
            </a: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    │</a:t>
            </a:r>
            <a:r>
              <a:rPr lang="zh-TW" altLang="en-US" sz="1100" dirty="0"/>
              <a:t>      </a:t>
            </a:r>
            <a:r>
              <a:rPr lang="en-US" altLang="zh-TW" sz="1100" dirty="0"/>
              <a:t>…</a:t>
            </a:r>
          </a:p>
          <a:p>
            <a:pPr marL="0" indent="0">
              <a:buNone/>
            </a:pPr>
            <a:r>
              <a:rPr lang="en-US" altLang="zh-TW" sz="1100" dirty="0"/>
              <a:t>    ├─</a:t>
            </a:r>
            <a:r>
              <a:rPr lang="en-US" altLang="zh-TW" sz="1100" dirty="0" err="1"/>
              <a:t>src</a:t>
            </a: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    │ main.cpp</a:t>
            </a:r>
          </a:p>
          <a:p>
            <a:pPr marL="0" indent="0">
              <a:buNone/>
            </a:pPr>
            <a:r>
              <a:rPr lang="en-US" altLang="zh-TW" sz="1100" dirty="0"/>
              <a:t>    │ </a:t>
            </a:r>
            <a:r>
              <a:rPr lang="en-US" altLang="zh-TW" sz="1100" dirty="0">
                <a:solidFill>
                  <a:srgbClr val="FF0000"/>
                </a:solidFill>
              </a:rPr>
              <a:t>Game.cpp</a:t>
            </a:r>
          </a:p>
          <a:p>
            <a:pPr marL="0" indent="0">
              <a:buNone/>
            </a:pPr>
            <a:r>
              <a:rPr lang="en-US" altLang="zh-TW" sz="1100" dirty="0"/>
              <a:t>    │ </a:t>
            </a:r>
            <a:r>
              <a:rPr lang="en-US" altLang="zh-TW" sz="1100" dirty="0" err="1">
                <a:solidFill>
                  <a:srgbClr val="FF0000"/>
                </a:solidFill>
              </a:rPr>
              <a:t>Game.h</a:t>
            </a:r>
            <a:endParaRPr lang="en-US" altLang="zh-TW" sz="11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100" dirty="0"/>
              <a:t>    │      …</a:t>
            </a:r>
          </a:p>
          <a:p>
            <a:pPr marL="0" indent="0">
              <a:buNone/>
            </a:pPr>
            <a:r>
              <a:rPr lang="en-US" altLang="zh-TW" sz="1100" dirty="0"/>
              <a:t>    ├─DEMO_VIDEO.mp4</a:t>
            </a:r>
          </a:p>
          <a:p>
            <a:pPr marL="0" indent="0">
              <a:buNone/>
            </a:pPr>
            <a:r>
              <a:rPr lang="en-US" altLang="zh-TW" sz="1100" dirty="0"/>
              <a:t>    │  </a:t>
            </a:r>
          </a:p>
          <a:p>
            <a:pPr marL="0" indent="0">
              <a:buNone/>
            </a:pPr>
            <a:r>
              <a:rPr lang="en-US" altLang="zh-TW" sz="1100" dirty="0"/>
              <a:t>    └─</a:t>
            </a:r>
            <a:r>
              <a:rPr lang="zh-TW" altLang="en-US" sz="1100" dirty="0"/>
              <a:t>工作分配表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A42C7A6-F1D2-C28E-B320-5701952EF4E0}"/>
              </a:ext>
            </a:extLst>
          </p:cNvPr>
          <p:cNvSpPr txBox="1">
            <a:spLocks/>
          </p:cNvSpPr>
          <p:nvPr/>
        </p:nvSpPr>
        <p:spPr>
          <a:xfrm>
            <a:off x="241540" y="1164566"/>
            <a:ext cx="8616710" cy="498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最外層的資料夾命名為</a:t>
            </a:r>
            <a:r>
              <a:rPr lang="en-US" altLang="zh-TW" dirty="0"/>
              <a:t>Group</a:t>
            </a:r>
            <a:r>
              <a:rPr lang="zh-TW" altLang="en-US" dirty="0"/>
              <a:t>編號</a:t>
            </a:r>
            <a:r>
              <a:rPr lang="en-US" altLang="zh-TW" dirty="0"/>
              <a:t>_P2</a:t>
            </a:r>
          </a:p>
          <a:p>
            <a:r>
              <a:rPr lang="zh-TW" altLang="en-US" dirty="0"/>
              <a:t>內部結構如下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exe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把編譯好的執行檔放置於此，</a:t>
            </a:r>
            <a:r>
              <a:rPr lang="zh-TW" altLang="en-US" dirty="0">
                <a:solidFill>
                  <a:srgbClr val="C00000"/>
                </a:solidFill>
              </a:rPr>
              <a:t>並附上</a:t>
            </a:r>
            <a:r>
              <a:rPr lang="en-US" altLang="zh-TW" dirty="0">
                <a:solidFill>
                  <a:srgbClr val="C00000"/>
                </a:solidFill>
              </a:rPr>
              <a:t>README</a:t>
            </a:r>
            <a:r>
              <a:rPr lang="zh-TW" altLang="en-US" dirty="0"/>
              <a:t>，撰寫你的程式使用說明</a:t>
            </a:r>
            <a:endParaRPr lang="en-US" altLang="zh-TW" dirty="0"/>
          </a:p>
          <a:p>
            <a:pPr lvl="1"/>
            <a:r>
              <a:rPr lang="en-US" altLang="zh-TW" dirty="0"/>
              <a:t>project : </a:t>
            </a:r>
            <a:r>
              <a:rPr lang="zh-TW" altLang="en-US" dirty="0"/>
              <a:t>把你開發用的專案整個放進來，確保能在任何電腦上編譯，</a:t>
            </a:r>
            <a:r>
              <a:rPr lang="zh-TW" altLang="en-US" dirty="0">
                <a:solidFill>
                  <a:srgbClr val="C00000"/>
                </a:solidFill>
              </a:rPr>
              <a:t>並附上</a:t>
            </a:r>
            <a:r>
              <a:rPr lang="en-US" altLang="zh-TW" dirty="0">
                <a:solidFill>
                  <a:srgbClr val="C00000"/>
                </a:solidFill>
              </a:rPr>
              <a:t>README</a:t>
            </a:r>
            <a:r>
              <a:rPr lang="zh-TW" altLang="en-US" dirty="0"/>
              <a:t>，撰寫你的專案要如何編譯</a:t>
            </a:r>
            <a:r>
              <a:rPr lang="en-US" altLang="zh-TW" dirty="0"/>
              <a:t>(</a:t>
            </a:r>
            <a:r>
              <a:rPr lang="zh-TW" altLang="en-US" dirty="0"/>
              <a:t>可使用</a:t>
            </a:r>
            <a:r>
              <a:rPr lang="en-US" altLang="zh-TW" dirty="0" err="1"/>
              <a:t>cmake</a:t>
            </a:r>
            <a:r>
              <a:rPr lang="zh-TW" altLang="en-US" dirty="0"/>
              <a:t>或</a:t>
            </a:r>
            <a:r>
              <a:rPr lang="en-US" altLang="zh-TW" dirty="0" err="1"/>
              <a:t>qmake</a:t>
            </a:r>
            <a:r>
              <a:rPr lang="zh-TW" altLang="en-US" dirty="0"/>
              <a:t>等工具輔助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src</a:t>
            </a:r>
            <a:r>
              <a:rPr lang="en-US" altLang="zh-TW" dirty="0"/>
              <a:t> : </a:t>
            </a:r>
            <a:r>
              <a:rPr lang="zh-TW" altLang="en-US" dirty="0"/>
              <a:t>所有程式碼，複製一份放到這裡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正常來說，</a:t>
            </a:r>
            <a:r>
              <a:rPr lang="en-US" altLang="zh-TW" dirty="0">
                <a:solidFill>
                  <a:srgbClr val="C00000"/>
                </a:solidFill>
              </a:rPr>
              <a:t>project</a:t>
            </a:r>
            <a:r>
              <a:rPr lang="zh-TW" altLang="en-US" dirty="0">
                <a:solidFill>
                  <a:srgbClr val="C00000"/>
                </a:solidFill>
              </a:rPr>
              <a:t>與</a:t>
            </a:r>
            <a:r>
              <a:rPr lang="en-US" altLang="zh-TW" dirty="0" err="1">
                <a:solidFill>
                  <a:srgbClr val="C00000"/>
                </a:solidFill>
              </a:rPr>
              <a:t>src</a:t>
            </a:r>
            <a:r>
              <a:rPr lang="zh-TW" altLang="en-US" dirty="0">
                <a:solidFill>
                  <a:srgbClr val="C00000"/>
                </a:solidFill>
              </a:rPr>
              <a:t>內都要有程式碼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/>
              <a:t>DEMO_VIDEO.mp4 :</a:t>
            </a:r>
            <a:r>
              <a:rPr lang="zh-TW" altLang="en-US" dirty="0"/>
              <a:t> 錄製玩一局西洋棋的影片</a:t>
            </a:r>
            <a:endParaRPr lang="en-US" altLang="zh-TW" dirty="0"/>
          </a:p>
          <a:p>
            <a:pPr lvl="1"/>
            <a:r>
              <a:rPr lang="zh-TW" altLang="en-US" dirty="0"/>
              <a:t>工作分配表 </a:t>
            </a:r>
            <a:r>
              <a:rPr lang="en-US" altLang="zh-TW" dirty="0"/>
              <a:t>:</a:t>
            </a:r>
            <a:r>
              <a:rPr lang="zh-TW" altLang="en-US" dirty="0"/>
              <a:t> 含各組員貢獻比例</a:t>
            </a:r>
            <a:endParaRPr lang="en-US" altLang="zh-TW" dirty="0"/>
          </a:p>
          <a:p>
            <a:pPr lvl="1"/>
            <a:r>
              <a:rPr lang="zh-TW" altLang="en-US" dirty="0"/>
              <a:t>將上述</a:t>
            </a:r>
            <a:r>
              <a:rPr lang="en-US" altLang="zh-TW" dirty="0"/>
              <a:t>Group#_P2</a:t>
            </a:r>
            <a:r>
              <a:rPr lang="zh-TW" altLang="en-US" dirty="0"/>
              <a:t>資料夾壓縮成</a:t>
            </a:r>
            <a:r>
              <a:rPr lang="en-US" altLang="zh-TW" dirty="0"/>
              <a:t>Group#_P2_ver</a:t>
            </a:r>
            <a:r>
              <a:rPr lang="zh-TW" altLang="en-US" dirty="0"/>
              <a:t>版本</a:t>
            </a:r>
            <a:r>
              <a:rPr lang="en-US" altLang="zh-TW" dirty="0"/>
              <a:t>.zip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3D8D99-3CA8-D287-AA3A-031C904CB3C7}"/>
              </a:ext>
            </a:extLst>
          </p:cNvPr>
          <p:cNvSpPr txBox="1"/>
          <p:nvPr/>
        </p:nvSpPr>
        <p:spPr>
          <a:xfrm>
            <a:off x="8858250" y="140477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Noto Sans TC" panose="02020500000000000000" charset="-120"/>
                <a:ea typeface="Noto Sans TC" panose="02020500000000000000" charset="-120"/>
              </a:rPr>
              <a:t>範例 </a:t>
            </a:r>
            <a:r>
              <a:rPr lang="en-US" altLang="zh-TW" sz="2800" dirty="0">
                <a:latin typeface="Noto Sans TC" panose="02020500000000000000" charset="-120"/>
                <a:ea typeface="Noto Sans TC" panose="02020500000000000000" charset="-120"/>
              </a:rPr>
              <a:t>:</a:t>
            </a:r>
            <a:r>
              <a:rPr lang="zh-TW" altLang="en-US" sz="2800" dirty="0">
                <a:latin typeface="Noto Sans TC" panose="02020500000000000000" charset="-120"/>
                <a:ea typeface="Noto Sans TC" panose="02020500000000000000" charset="-120"/>
              </a:rPr>
              <a:t> </a:t>
            </a:r>
          </a:p>
        </p:txBody>
      </p:sp>
      <p:sp>
        <p:nvSpPr>
          <p:cNvPr id="10" name="箭號: 向上 9">
            <a:extLst>
              <a:ext uri="{FF2B5EF4-FFF2-40B4-BE49-F238E27FC236}">
                <a16:creationId xmlns:a16="http://schemas.microsoft.com/office/drawing/2014/main" id="{EED1E27F-B23C-3F17-7002-F8991B32C962}"/>
              </a:ext>
            </a:extLst>
          </p:cNvPr>
          <p:cNvSpPr/>
          <p:nvPr/>
        </p:nvSpPr>
        <p:spPr>
          <a:xfrm rot="10800000">
            <a:off x="10979263" y="5017175"/>
            <a:ext cx="418741" cy="8195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970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26FBC-03E8-8F0A-F126-EFA2F989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上傳位置與截止時間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254B1-ABEB-27EC-6862-D477D4EDD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560"/>
              </a:spcBef>
              <a:buSzPts val="2800"/>
              <a:buFont typeface="Microsoft JhengHei"/>
              <a:buChar char="•"/>
            </a:pP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FTP 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上傳位置：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140.118.157.208</a:t>
            </a:r>
            <a:endParaRPr lang="zh-TW" altLang="en-US" dirty="0"/>
          </a:p>
          <a:p>
            <a:pPr marL="800100" lvl="1" indent="-342900">
              <a:spcBef>
                <a:spcPts val="560"/>
              </a:spcBef>
              <a:spcAft>
                <a:spcPts val="0"/>
              </a:spcAft>
              <a:buSzPts val="28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帳號：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2023SOOP</a:t>
            </a:r>
            <a:endParaRPr lang="zh-TW" altLang="en-US" dirty="0"/>
          </a:p>
          <a:p>
            <a:pPr marL="800100" lvl="1" indent="-342900">
              <a:spcBef>
                <a:spcPts val="560"/>
              </a:spcBef>
              <a:spcAft>
                <a:spcPts val="0"/>
              </a:spcAft>
              <a:buSzPts val="28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密碼：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1122SOOP</a:t>
            </a:r>
            <a:endParaRPr lang="zh-TW" altLang="en-US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1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資料夾名稱為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/P2_Chess/</a:t>
            </a:r>
          </a:p>
          <a:p>
            <a:pPr lvl="1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Char char="•"/>
            </a:pPr>
            <a:endParaRPr lang="zh-TW" altLang="en-US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dirty="0"/>
              <a:t>截止時間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sz="4800" dirty="0">
                <a:solidFill>
                  <a:srgbClr val="FF0000"/>
                </a:solidFill>
              </a:rPr>
              <a:t>2023-05-17</a:t>
            </a:r>
            <a:r>
              <a:rPr lang="zh-TW" altLang="en-US" sz="4800" dirty="0">
                <a:solidFill>
                  <a:srgbClr val="FF0000"/>
                </a:solidFill>
              </a:rPr>
              <a:t> </a:t>
            </a:r>
            <a:r>
              <a:rPr lang="en-US" altLang="zh-TW" sz="4800" dirty="0">
                <a:solidFill>
                  <a:srgbClr val="FF0000"/>
                </a:solidFill>
              </a:rPr>
              <a:t>23:59 (demo</a:t>
            </a:r>
            <a:r>
              <a:rPr lang="zh-TW" altLang="en-US" sz="4800" dirty="0">
                <a:solidFill>
                  <a:srgbClr val="FF0000"/>
                </a:solidFill>
              </a:rPr>
              <a:t>前一天</a:t>
            </a:r>
            <a:r>
              <a:rPr lang="en-US" altLang="zh-TW" sz="48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/>
              <a:t>FileZilla : </a:t>
            </a:r>
            <a:r>
              <a:rPr lang="en-US" altLang="zh-TW" dirty="0">
                <a:hlinkClick r:id="rId2"/>
              </a:rPr>
              <a:t>https://filezilla-project.org/download.php?type=client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97AE92-CAD2-469A-9AF7-90CBE8D6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261" y="1027906"/>
            <a:ext cx="2486372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00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62CA5-B6CE-634C-CFD1-FCCDED82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9ABB3F-4A1E-08AE-6F72-65A06C2F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689"/>
            <a:ext cx="10401886" cy="4481877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accent6"/>
                </a:solidFill>
              </a:rPr>
              <a:t>線上</a:t>
            </a:r>
            <a:r>
              <a:rPr lang="en-US" altLang="zh-TW" dirty="0">
                <a:solidFill>
                  <a:schemeClr val="accent6"/>
                </a:solidFill>
              </a:rPr>
              <a:t>+?</a:t>
            </a:r>
            <a:endParaRPr lang="zh-TW" altLang="en-US" dirty="0">
              <a:solidFill>
                <a:schemeClr val="accent6"/>
              </a:solidFill>
            </a:endParaRPr>
          </a:p>
          <a:p>
            <a:r>
              <a:rPr lang="en-US" altLang="zh-TW" dirty="0"/>
              <a:t>2023-05-18 13:30</a:t>
            </a:r>
          </a:p>
          <a:p>
            <a:r>
              <a:rPr lang="zh-TW" altLang="en-US" dirty="0"/>
              <a:t>線上 </a:t>
            </a:r>
            <a:r>
              <a:rPr lang="en-US" altLang="zh-TW" dirty="0"/>
              <a:t>: </a:t>
            </a:r>
            <a:r>
              <a:rPr lang="zh-TW" altLang="en-US" dirty="0"/>
              <a:t>採</a:t>
            </a:r>
            <a:r>
              <a:rPr lang="en-US" altLang="zh-TW" dirty="0"/>
              <a:t>dc</a:t>
            </a:r>
            <a:r>
              <a:rPr lang="zh-TW" altLang="en-US" dirty="0"/>
              <a:t>直播或是</a:t>
            </a:r>
            <a:r>
              <a:rPr lang="en-US" altLang="zh-TW" dirty="0"/>
              <a:t>Google Meet</a:t>
            </a:r>
          </a:p>
          <a:p>
            <a:r>
              <a:rPr lang="zh-TW" altLang="en-US" dirty="0"/>
              <a:t>預計每組</a:t>
            </a:r>
            <a:r>
              <a:rPr lang="en-US" altLang="zh-TW" dirty="0"/>
              <a:t>DEMO 10</a:t>
            </a:r>
            <a:r>
              <a:rPr lang="zh-TW" altLang="en-US" dirty="0"/>
              <a:t>分鐘，自行決定要不要製作</a:t>
            </a:r>
            <a:r>
              <a:rPr lang="en-US" altLang="zh-TW" dirty="0"/>
              <a:t>PPT</a:t>
            </a:r>
            <a:r>
              <a:rPr lang="zh-TW" altLang="en-US" dirty="0"/>
              <a:t>輔助報告，執行檔將從</a:t>
            </a:r>
            <a:r>
              <a:rPr lang="en-US" altLang="zh-TW" dirty="0"/>
              <a:t>FTP</a:t>
            </a:r>
            <a:r>
              <a:rPr lang="zh-TW" altLang="en-US" dirty="0"/>
              <a:t>上下載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如有</a:t>
            </a:r>
            <a:r>
              <a:rPr lang="en-US" altLang="zh-TW" dirty="0"/>
              <a:t>PPT</a:t>
            </a:r>
            <a:r>
              <a:rPr lang="zh-TW" altLang="en-US" dirty="0"/>
              <a:t>，請放置於上傳的壓縮檔內</a:t>
            </a:r>
            <a:r>
              <a:rPr lang="en-US" altLang="zh-TW" dirty="0"/>
              <a:t>)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請記得要有個自評表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標有做甚麼功能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7412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71693"/>
            <a:ext cx="10517909" cy="2905270"/>
          </a:xfrm>
        </p:spPr>
        <p:txBody>
          <a:bodyPr/>
          <a:lstStyle/>
          <a:p>
            <a:r>
              <a:rPr lang="zh-TW" altLang="en-US" sz="3200" dirty="0"/>
              <a:t>參考</a:t>
            </a:r>
            <a:br>
              <a:rPr lang="en-US" altLang="zh-TW" sz="3200" dirty="0"/>
            </a:br>
            <a:r>
              <a:rPr lang="en-US" altLang="zh-TW" sz="1800" dirty="0">
                <a:hlinkClick r:id="rId2"/>
              </a:rPr>
              <a:t>https://www.chess.com/</a:t>
            </a:r>
            <a:br>
              <a:rPr lang="en-US" altLang="zh-TW" sz="1800" dirty="0">
                <a:hlinkClick r:id="rId2"/>
              </a:rPr>
            </a:br>
            <a:r>
              <a:rPr lang="en-US" altLang="zh-TW" sz="1800" dirty="0">
                <a:hlinkClick r:id="rId2"/>
              </a:rPr>
              <a:t>https://www.chess.com/terms/fen-chess</a:t>
            </a:r>
            <a:br>
              <a:rPr lang="en-US" altLang="zh-TW" sz="1800" dirty="0">
                <a:hlinkClick r:id="rId2"/>
              </a:rPr>
            </a:br>
            <a:r>
              <a:rPr lang="en-US" altLang="zh-TW" sz="1800" dirty="0">
                <a:hlinkClick r:id="rId2"/>
              </a:rPr>
              <a:t>https://www.chess.com/analysis?tab=analysis</a:t>
            </a:r>
            <a:br>
              <a:rPr lang="en-US" altLang="zh-TW" sz="1800" dirty="0">
                <a:hlinkClick r:id="rId2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請確保執行檔能夠在別台電腦上執行</a:t>
            </a:r>
            <a:endParaRPr lang="en-US" altLang="zh-TW" dirty="0"/>
          </a:p>
          <a:p>
            <a:r>
              <a:rPr lang="zh-TW" altLang="en-US" dirty="0"/>
              <a:t>請確保專案能夠在別台電腦上編譯</a:t>
            </a:r>
            <a:endParaRPr lang="en-US" altLang="zh-TW" dirty="0"/>
          </a:p>
          <a:p>
            <a:r>
              <a:rPr lang="en-US" altLang="zh-TW" dirty="0"/>
              <a:t>Coding Style</a:t>
            </a:r>
            <a:r>
              <a:rPr lang="zh-TW" altLang="en-US" dirty="0"/>
              <a:t>也會進行檢查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35D569F-8C2B-4E2E-847A-8F4713AC3D5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j-cs"/>
              </a:defRPr>
            </a:lvl1pPr>
          </a:lstStyle>
          <a:p>
            <a:r>
              <a:rPr lang="zh-TW" altLang="en-US"/>
              <a:t>注意事項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878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4CB848D-58D2-B70F-B94B-A29062C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297" y="2761129"/>
            <a:ext cx="3183405" cy="1081508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dirty="0"/>
              <a:t>Q&amp;A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9130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DBEAA-9B03-A81B-0CB9-311C2337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40DA74-D4E9-A50D-F287-7E034A0ED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682"/>
            <a:ext cx="10515600" cy="4572281"/>
          </a:xfrm>
        </p:spPr>
        <p:txBody>
          <a:bodyPr>
            <a:normAutofit/>
          </a:bodyPr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評分項目</a:t>
            </a:r>
            <a:endParaRPr lang="en-US" altLang="zh-TW" dirty="0"/>
          </a:p>
          <a:p>
            <a:pPr lvl="1"/>
            <a:r>
              <a:rPr lang="zh-TW" altLang="en-US" dirty="0"/>
              <a:t>主功能</a:t>
            </a:r>
            <a:endParaRPr lang="en-US" altLang="zh-TW" dirty="0"/>
          </a:p>
          <a:p>
            <a:pPr lvl="1"/>
            <a:r>
              <a:rPr lang="zh-TW" altLang="en-US" dirty="0"/>
              <a:t>加分功能</a:t>
            </a:r>
            <a:endParaRPr lang="en-US" altLang="zh-TW" dirty="0"/>
          </a:p>
          <a:p>
            <a:r>
              <a:rPr lang="zh-TW" altLang="en-US" dirty="0"/>
              <a:t>執行方式</a:t>
            </a:r>
            <a:endParaRPr lang="en-US" altLang="zh-TW" dirty="0"/>
          </a:p>
          <a:p>
            <a:r>
              <a:rPr lang="zh-TW" altLang="en-US" dirty="0"/>
              <a:t>成果範例</a:t>
            </a:r>
            <a:endParaRPr lang="en-US" altLang="zh-TW" dirty="0"/>
          </a:p>
          <a:p>
            <a:r>
              <a:rPr lang="en-US" altLang="zh-TW" dirty="0"/>
              <a:t>Q&amp;A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5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A7386-052A-F5C1-E111-A0613D40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西洋棋簡介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A84BC4-8997-CB9A-0A37-792C6ECE6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2" y="1690688"/>
            <a:ext cx="6718540" cy="4351338"/>
          </a:xfrm>
        </p:spPr>
        <p:txBody>
          <a:bodyPr/>
          <a:lstStyle/>
          <a:p>
            <a:r>
              <a:rPr lang="zh-TW" altLang="en-US" sz="2400" dirty="0"/>
              <a:t>西洋棋是一款與中國象棋類似的策略遊戲，最初是策士用來模擬戰爭遊戲所發明的。</a:t>
            </a:r>
            <a:endParaRPr lang="en-US" altLang="zh-TW" sz="2400" dirty="0"/>
          </a:p>
          <a:p>
            <a:r>
              <a:rPr lang="zh-TW" altLang="en-US" sz="2400" dirty="0"/>
              <a:t>各個棋子有自己的用途，在遊戲上如何運用就很重要，可以獻祭</a:t>
            </a:r>
            <a:r>
              <a:rPr lang="en-US" altLang="zh-TW" sz="2400" dirty="0"/>
              <a:t>(Sacrifice)</a:t>
            </a:r>
            <a:r>
              <a:rPr lang="zh-TW" altLang="en-US" sz="2400" dirty="0"/>
              <a:t>或是單純的控制場面去取得勝利。</a:t>
            </a:r>
            <a:endParaRPr lang="en-US" altLang="zh-TW" sz="2400" dirty="0"/>
          </a:p>
          <a:p>
            <a:r>
              <a:rPr lang="zh-TW" altLang="en-US" sz="2400" dirty="0"/>
              <a:t>遊戲採取回合制，</a:t>
            </a:r>
            <a:r>
              <a:rPr lang="en-US" altLang="zh-TW" sz="2400" b="1" dirty="0"/>
              <a:t>(</a:t>
            </a:r>
            <a:r>
              <a:rPr lang="zh-TW" altLang="en-US" sz="2400" b="1" dirty="0"/>
              <a:t>通常</a:t>
            </a:r>
            <a:r>
              <a:rPr lang="en-US" altLang="zh-TW" sz="2400" b="1" dirty="0"/>
              <a:t>)</a:t>
            </a:r>
            <a:r>
              <a:rPr lang="zh-TW" altLang="en-US" sz="2400" dirty="0"/>
              <a:t>白方先手，黑方後手，只能選擇一個棋子去移動。</a:t>
            </a:r>
          </a:p>
          <a:p>
            <a:r>
              <a:rPr lang="zh-TW" altLang="en-US" sz="2800" dirty="0"/>
              <a:t>如果對方國王被將軍且沒有人能保護他你就贏了</a:t>
            </a:r>
            <a:r>
              <a:rPr lang="en-US" altLang="zh-TW" sz="2800" dirty="0"/>
              <a:t>!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BBD3E9B-01D4-488C-A048-F42CC25A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67" y="1570181"/>
            <a:ext cx="3501933" cy="34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3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A7386-052A-F5C1-E111-A0613D40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A84BC4-8997-CB9A-0A37-792C6ECE6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2" y="1690688"/>
            <a:ext cx="6718540" cy="4351338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管理遊戲流程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繼承</a:t>
            </a:r>
            <a:endParaRPr lang="en-US" altLang="zh-TW" dirty="0"/>
          </a:p>
          <a:p>
            <a:r>
              <a:rPr lang="en-US" altLang="zh-TW" dirty="0"/>
              <a:t>C++</a:t>
            </a:r>
            <a:r>
              <a:rPr lang="zh-TW" altLang="en-US" dirty="0"/>
              <a:t>練功</a:t>
            </a:r>
            <a:endParaRPr lang="en-US" altLang="zh-TW" dirty="0"/>
          </a:p>
          <a:p>
            <a:r>
              <a:rPr lang="zh-TW" altLang="en-US" dirty="0"/>
              <a:t>可以多試看看</a:t>
            </a:r>
            <a:r>
              <a:rPr lang="en-US" altLang="zh-TW" dirty="0"/>
              <a:t>GUI (e.g., Qt, </a:t>
            </a:r>
            <a:r>
              <a:rPr lang="en-US" altLang="zh-TW" dirty="0" err="1"/>
              <a:t>imGUI</a:t>
            </a:r>
            <a:r>
              <a:rPr lang="en-US" altLang="zh-TW" dirty="0"/>
              <a:t>,…)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BBD3E9B-01D4-488C-A048-F42CC25A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67" y="1570181"/>
            <a:ext cx="3501933" cy="34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7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評分項目</a:t>
            </a:r>
            <a:r>
              <a:rPr lang="en-US" altLang="zh-TW" dirty="0"/>
              <a:t>―</a:t>
            </a:r>
            <a:r>
              <a:rPr lang="zh-TW" altLang="en-US" dirty="0"/>
              <a:t>遊戲主功能</a:t>
            </a:r>
            <a:r>
              <a:rPr lang="en-US" altLang="zh-TW" dirty="0"/>
              <a:t>(75%)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838200" y="1446935"/>
            <a:ext cx="9709728" cy="4386595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物件管理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必做，沒做，後續都無法拿分</a:t>
            </a:r>
            <a:r>
              <a:rPr lang="en-US" altLang="zh-TW" dirty="0">
                <a:solidFill>
                  <a:srgbClr val="C00000"/>
                </a:solidFill>
              </a:rPr>
              <a:t>)	(30%)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</a:rPr>
              <a:t>GameManager</a:t>
            </a:r>
            <a:r>
              <a:rPr lang="en-US" altLang="zh-TW" dirty="0">
                <a:solidFill>
                  <a:srgbClr val="C00000"/>
                </a:solidFill>
              </a:rPr>
              <a:t>/Game 	</a:t>
            </a:r>
            <a:r>
              <a:rPr lang="zh-TW" altLang="en-US" dirty="0">
                <a:solidFill>
                  <a:srgbClr val="C00000"/>
                </a:solidFill>
              </a:rPr>
              <a:t>管理遊戲流程</a:t>
            </a:r>
            <a:r>
              <a:rPr lang="en-US" altLang="zh-TW" dirty="0">
                <a:solidFill>
                  <a:srgbClr val="C00000"/>
                </a:solidFill>
              </a:rPr>
              <a:t>	(10%)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Player			</a:t>
            </a:r>
            <a:r>
              <a:rPr lang="zh-TW" altLang="en-US" dirty="0">
                <a:solidFill>
                  <a:srgbClr val="C00000"/>
                </a:solidFill>
              </a:rPr>
              <a:t>玩家控制棋子</a:t>
            </a:r>
            <a:r>
              <a:rPr lang="en-US" altLang="zh-TW" dirty="0">
                <a:solidFill>
                  <a:srgbClr val="C00000"/>
                </a:solidFill>
              </a:rPr>
              <a:t>	(10%)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</a:rPr>
              <a:t>ViewManager</a:t>
            </a:r>
            <a:r>
              <a:rPr lang="en-US" altLang="zh-TW" dirty="0">
                <a:solidFill>
                  <a:srgbClr val="C00000"/>
                </a:solidFill>
              </a:rPr>
              <a:t>		</a:t>
            </a:r>
            <a:r>
              <a:rPr lang="zh-TW" altLang="en-US" dirty="0">
                <a:solidFill>
                  <a:srgbClr val="C00000"/>
                </a:solidFill>
              </a:rPr>
              <a:t>顯示畫面</a:t>
            </a:r>
            <a:r>
              <a:rPr lang="en-US" altLang="zh-TW" dirty="0">
                <a:solidFill>
                  <a:srgbClr val="C00000"/>
                </a:solidFill>
              </a:rPr>
              <a:t>	(10%)</a:t>
            </a:r>
          </a:p>
          <a:p>
            <a:r>
              <a:rPr lang="zh-TW" altLang="en-US" dirty="0"/>
              <a:t>遊戲操作 </a:t>
            </a:r>
            <a:r>
              <a:rPr lang="en-US" altLang="zh-TW" dirty="0"/>
              <a:t>(25%)</a:t>
            </a:r>
          </a:p>
          <a:p>
            <a:pPr lvl="1"/>
            <a:r>
              <a:rPr lang="en-US" altLang="zh-TW" dirty="0"/>
              <a:t>Move Piece  </a:t>
            </a:r>
            <a:r>
              <a:rPr lang="zh-TW" altLang="en-US" dirty="0"/>
              <a:t>所有棋子能照預設規則移動 </a:t>
            </a:r>
            <a:r>
              <a:rPr lang="en-US" altLang="zh-TW" dirty="0"/>
              <a:t>(5%)</a:t>
            </a:r>
          </a:p>
          <a:p>
            <a:pPr lvl="1"/>
            <a:r>
              <a:rPr lang="en-US" altLang="zh-TW" dirty="0"/>
              <a:t>Special case </a:t>
            </a:r>
            <a:r>
              <a:rPr lang="zh-TW" altLang="en-US" dirty="0"/>
              <a:t>特殊規則</a:t>
            </a:r>
            <a:r>
              <a:rPr lang="en-US" altLang="zh-TW" dirty="0"/>
              <a:t> (15%)</a:t>
            </a:r>
          </a:p>
          <a:p>
            <a:pPr lvl="2"/>
            <a:r>
              <a:rPr lang="en-US" altLang="zh-TW" dirty="0"/>
              <a:t>Promoting (</a:t>
            </a:r>
            <a:r>
              <a:rPr lang="zh-TW" altLang="en-US" dirty="0"/>
              <a:t>升階</a:t>
            </a:r>
            <a:r>
              <a:rPr lang="en-US" altLang="zh-TW" dirty="0"/>
              <a:t>)	(5%)</a:t>
            </a:r>
          </a:p>
          <a:p>
            <a:pPr lvl="2"/>
            <a:r>
              <a:rPr lang="en-US" altLang="zh-TW" dirty="0"/>
              <a:t>Castle (</a:t>
            </a:r>
            <a:r>
              <a:rPr lang="zh-TW" altLang="en-US" dirty="0"/>
              <a:t>入堡</a:t>
            </a:r>
            <a:r>
              <a:rPr lang="en-US" altLang="zh-TW" dirty="0"/>
              <a:t>)		(5%)</a:t>
            </a:r>
          </a:p>
          <a:p>
            <a:pPr lvl="2"/>
            <a:r>
              <a:rPr lang="en-US" altLang="zh-TW" dirty="0" err="1"/>
              <a:t>En</a:t>
            </a:r>
            <a:r>
              <a:rPr lang="en-US" altLang="zh-TW" dirty="0"/>
              <a:t> Passant(</a:t>
            </a:r>
            <a:r>
              <a:rPr lang="zh-TW" altLang="en-US" dirty="0"/>
              <a:t>吃過路兵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	(5%)</a:t>
            </a:r>
          </a:p>
          <a:p>
            <a:pPr lvl="1"/>
            <a:r>
              <a:rPr lang="en-US" altLang="zh-TW" dirty="0"/>
              <a:t>Undo/Redo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r>
              <a:rPr lang="zh-TW" altLang="en-US" dirty="0"/>
              <a:t>顯示遊戲結果</a:t>
            </a:r>
            <a:r>
              <a:rPr lang="en-US" altLang="zh-TW" dirty="0"/>
              <a:t>(20%)</a:t>
            </a:r>
          </a:p>
          <a:p>
            <a:pPr lvl="1"/>
            <a:r>
              <a:rPr lang="en-US" altLang="zh-TW" dirty="0"/>
              <a:t>Win/Lose </a:t>
            </a:r>
            <a:r>
              <a:rPr lang="zh-TW" altLang="en-US" dirty="0"/>
              <a:t>  顯示誰勝利</a:t>
            </a:r>
            <a:r>
              <a:rPr lang="en-US" altLang="zh-TW" dirty="0"/>
              <a:t>	(5%)</a:t>
            </a:r>
          </a:p>
          <a:p>
            <a:pPr lvl="1"/>
            <a:r>
              <a:rPr lang="en-US" altLang="zh-TW" dirty="0"/>
              <a:t>Draw	</a:t>
            </a:r>
            <a:r>
              <a:rPr lang="zh-TW" altLang="en-US" dirty="0"/>
              <a:t>  遊戲和局</a:t>
            </a:r>
            <a:r>
              <a:rPr lang="en-US" altLang="zh-TW" dirty="0"/>
              <a:t>	(5%)</a:t>
            </a:r>
          </a:p>
          <a:p>
            <a:pPr lvl="1"/>
            <a:r>
              <a:rPr lang="en-US" altLang="zh-TW" dirty="0"/>
              <a:t>Checkmate</a:t>
            </a:r>
            <a:r>
              <a:rPr lang="zh-TW" altLang="en-US" dirty="0"/>
              <a:t> 將死</a:t>
            </a:r>
            <a:r>
              <a:rPr lang="en-US" altLang="zh-TW" dirty="0"/>
              <a:t>		(10%)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1562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93EFB-E713-D6F1-F6FE-35AE6C85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評分項目</a:t>
            </a:r>
            <a:r>
              <a:rPr lang="en-US" altLang="zh-TW" sz="3200" dirty="0"/>
              <a:t>―</a:t>
            </a:r>
            <a:r>
              <a:rPr lang="zh-TW" altLang="en-US" sz="3200" dirty="0"/>
              <a:t>加分功能</a:t>
            </a:r>
            <a:r>
              <a:rPr lang="en-US" altLang="zh-TW" sz="3200" dirty="0"/>
              <a:t>(</a:t>
            </a:r>
            <a:r>
              <a:rPr lang="zh-TW" altLang="en-US" sz="3200" dirty="0"/>
              <a:t>視情況更多，前面都正確才可拿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50706-C02B-D2AA-CB53-54F7C0B9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7994"/>
            <a:ext cx="7400637" cy="3804661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Menu	</a:t>
            </a:r>
            <a:r>
              <a:rPr lang="zh-TW" altLang="en-US" sz="1800" dirty="0"/>
              <a:t>選單 </a:t>
            </a:r>
            <a:r>
              <a:rPr lang="en-US" altLang="zh-TW" sz="1800" dirty="0"/>
              <a:t>(5%)</a:t>
            </a:r>
          </a:p>
          <a:p>
            <a:r>
              <a:rPr lang="en-US" altLang="zh-TW" sz="1800" dirty="0"/>
              <a:t>Resign	</a:t>
            </a:r>
            <a:r>
              <a:rPr lang="zh-TW" altLang="en-US" sz="1800" dirty="0"/>
              <a:t>投降 </a:t>
            </a:r>
            <a:r>
              <a:rPr lang="en-US" altLang="zh-TW" sz="1800" dirty="0"/>
              <a:t>(5%)</a:t>
            </a:r>
          </a:p>
          <a:p>
            <a:r>
              <a:rPr lang="en-US" altLang="zh-TW" sz="1800" dirty="0"/>
              <a:t>Timeout	</a:t>
            </a:r>
            <a:r>
              <a:rPr lang="zh-TW" altLang="en-US" sz="1800" dirty="0"/>
              <a:t>時間到 </a:t>
            </a:r>
            <a:r>
              <a:rPr lang="en-US" altLang="zh-TW" sz="1800" dirty="0"/>
              <a:t>(5%)</a:t>
            </a:r>
          </a:p>
          <a:p>
            <a:r>
              <a:rPr lang="en-US" altLang="zh-TW" sz="1800" dirty="0"/>
              <a:t>Display Clock </a:t>
            </a:r>
            <a:r>
              <a:rPr lang="zh-TW" altLang="en-US" sz="1800" dirty="0"/>
              <a:t>顯示棋鐘 </a:t>
            </a:r>
            <a:r>
              <a:rPr lang="en-US" altLang="zh-TW" sz="1800" dirty="0"/>
              <a:t>(2%)</a:t>
            </a:r>
          </a:p>
          <a:p>
            <a:r>
              <a:rPr lang="en-US" altLang="zh-TW" sz="1800" dirty="0"/>
              <a:t>Who first	</a:t>
            </a:r>
            <a:r>
              <a:rPr lang="zh-TW" altLang="en-US" sz="1800" dirty="0"/>
              <a:t>誰先手</a:t>
            </a:r>
            <a:r>
              <a:rPr lang="en-US" altLang="zh-TW" sz="1800" dirty="0"/>
              <a:t>(3%)</a:t>
            </a:r>
          </a:p>
          <a:p>
            <a:r>
              <a:rPr lang="en-US" altLang="zh-TW" sz="1800" dirty="0">
                <a:solidFill>
                  <a:schemeClr val="accent6"/>
                </a:solidFill>
              </a:rPr>
              <a:t>Load File	</a:t>
            </a:r>
            <a:r>
              <a:rPr lang="zh-TW" altLang="en-US" sz="1800" dirty="0">
                <a:solidFill>
                  <a:schemeClr val="accent6"/>
                </a:solidFill>
              </a:rPr>
              <a:t>讀檔</a:t>
            </a:r>
            <a:r>
              <a:rPr lang="en-US" altLang="zh-TW" sz="1800" dirty="0">
                <a:solidFill>
                  <a:schemeClr val="accent6"/>
                </a:solidFill>
              </a:rPr>
              <a:t>(5%) //For Fast demo </a:t>
            </a:r>
            <a:r>
              <a:rPr lang="en-US" altLang="zh-TW" sz="18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FEN Standard</a:t>
            </a:r>
            <a:endParaRPr lang="en-US" altLang="zh-TW" sz="1800" dirty="0">
              <a:solidFill>
                <a:schemeClr val="accent6"/>
              </a:solidFill>
            </a:endParaRPr>
          </a:p>
          <a:p>
            <a:r>
              <a:rPr lang="zh-TW" altLang="en-US" sz="1800" dirty="0"/>
              <a:t>使用</a:t>
            </a:r>
            <a:r>
              <a:rPr lang="en-US" altLang="zh-TW" sz="1800" dirty="0"/>
              <a:t>GUI	(?%)</a:t>
            </a:r>
          </a:p>
          <a:p>
            <a:pPr lvl="1"/>
            <a:r>
              <a:rPr lang="zh-TW" altLang="en-US" sz="1400" dirty="0"/>
              <a:t>開發</a:t>
            </a:r>
            <a:r>
              <a:rPr lang="en-US" altLang="zh-TW" sz="1400" dirty="0"/>
              <a:t>	(10%)</a:t>
            </a:r>
          </a:p>
          <a:p>
            <a:pPr lvl="1"/>
            <a:r>
              <a:rPr lang="zh-TW" altLang="en-US" sz="1400" dirty="0"/>
              <a:t>美觀</a:t>
            </a:r>
            <a:r>
              <a:rPr lang="en-US" altLang="zh-TW" sz="1400" dirty="0"/>
              <a:t>	(0~5%)</a:t>
            </a:r>
          </a:p>
          <a:p>
            <a:pPr lvl="1"/>
            <a:r>
              <a:rPr lang="zh-TW" altLang="en-US" sz="1400" dirty="0"/>
              <a:t>聲音</a:t>
            </a:r>
            <a:r>
              <a:rPr lang="en-US" altLang="zh-TW" sz="1400" dirty="0"/>
              <a:t>	(10%)</a:t>
            </a:r>
          </a:p>
          <a:p>
            <a:pPr lvl="1"/>
            <a:r>
              <a:rPr lang="en-US" altLang="zh-TW" sz="1400" dirty="0"/>
              <a:t>….</a:t>
            </a:r>
          </a:p>
          <a:p>
            <a:endParaRPr lang="en-US" altLang="zh-TW" sz="1800" dirty="0"/>
          </a:p>
          <a:p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20535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93373-F958-6447-C92A-21D206A4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</a:t>
            </a:r>
            <a:r>
              <a:rPr lang="zh-TW" altLang="en-US" dirty="0"/>
              <a:t>管理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7C7BD2-7DDA-4CC5-AA92-592210D2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Class</a:t>
            </a:r>
            <a:r>
              <a:rPr lang="zh-TW" altLang="en-US" dirty="0"/>
              <a:t>必須有</a:t>
            </a:r>
            <a:endParaRPr lang="en-US" altLang="zh-TW" dirty="0"/>
          </a:p>
          <a:p>
            <a:pPr lvl="1"/>
            <a:r>
              <a:rPr lang="en-US" altLang="zh-TW" dirty="0" err="1"/>
              <a:t>GameManager</a:t>
            </a:r>
            <a:r>
              <a:rPr lang="en-US" altLang="zh-TW" dirty="0"/>
              <a:t>/Game </a:t>
            </a:r>
            <a:r>
              <a:rPr lang="zh-TW" altLang="en-US" dirty="0"/>
              <a:t>處理遊戲狀態</a:t>
            </a:r>
            <a:endParaRPr lang="en-US" altLang="zh-TW" dirty="0"/>
          </a:p>
          <a:p>
            <a:pPr lvl="1"/>
            <a:r>
              <a:rPr lang="en-US" altLang="zh-TW" dirty="0"/>
              <a:t>Player</a:t>
            </a:r>
            <a:r>
              <a:rPr lang="zh-TW" altLang="en-US" dirty="0"/>
              <a:t> 管理棋子</a:t>
            </a:r>
            <a:endParaRPr lang="en-US" altLang="zh-TW" dirty="0"/>
          </a:p>
          <a:p>
            <a:pPr lvl="1"/>
            <a:r>
              <a:rPr lang="en-US" altLang="zh-TW" dirty="0" err="1"/>
              <a:t>ViewManager</a:t>
            </a:r>
            <a:r>
              <a:rPr lang="zh-TW" altLang="en-US" dirty="0"/>
              <a:t> 顯示畫面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檢查時會看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r>
              <a:rPr lang="zh-TW" altLang="en-US" dirty="0">
                <a:solidFill>
                  <a:srgbClr val="FF0000"/>
                </a:solidFill>
              </a:rPr>
              <a:t>，只看</a:t>
            </a:r>
            <a:r>
              <a:rPr lang="en-US" altLang="zh-TW" dirty="0">
                <a:solidFill>
                  <a:srgbClr val="FF0000"/>
                </a:solidFill>
              </a:rPr>
              <a:t>class Declaration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35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93373-F958-6447-C92A-21D206A4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遊戲流程</a:t>
            </a:r>
          </a:p>
        </p:txBody>
      </p:sp>
      <p:pic>
        <p:nvPicPr>
          <p:cNvPr id="6" name="內容版面配置區 5" descr="一張含有 圖表 的圖片&#10;&#10;自動產生的描述">
            <a:extLst>
              <a:ext uri="{FF2B5EF4-FFF2-40B4-BE49-F238E27FC236}">
                <a16:creationId xmlns:a16="http://schemas.microsoft.com/office/drawing/2014/main" id="{A034C265-FD38-4C57-B5DA-39DCF9A48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96" y="1412277"/>
            <a:ext cx="8356841" cy="4268086"/>
          </a:xfrm>
        </p:spPr>
      </p:pic>
    </p:spTree>
    <p:extLst>
      <p:ext uri="{BB962C8B-B14F-4D97-AF65-F5344CB8AC3E}">
        <p14:creationId xmlns:p14="http://schemas.microsoft.com/office/powerpoint/2010/main" val="382984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733F-1338-8286-0580-5DC37D57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513"/>
            <a:ext cx="10515600" cy="1325563"/>
          </a:xfrm>
        </p:spPr>
        <p:txBody>
          <a:bodyPr/>
          <a:lstStyle/>
          <a:p>
            <a:r>
              <a:rPr lang="zh-TW" altLang="en-US" dirty="0"/>
              <a:t>遊戲狀態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D4058B-7084-46F2-8E8C-BF48E9EA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361" y="1819564"/>
            <a:ext cx="2991267" cy="147658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80E227B-3B4C-49E6-A9C8-91F67FC64AAB}"/>
              </a:ext>
            </a:extLst>
          </p:cNvPr>
          <p:cNvSpPr txBox="1"/>
          <p:nvPr/>
        </p:nvSpPr>
        <p:spPr>
          <a:xfrm>
            <a:off x="1062182" y="1819564"/>
            <a:ext cx="6511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選擇遊戲方式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一般</a:t>
            </a:r>
            <a:r>
              <a:rPr lang="en-US" altLang="zh-TW" dirty="0"/>
              <a:t>(</a:t>
            </a:r>
            <a:r>
              <a:rPr lang="zh-TW" altLang="en-US" dirty="0"/>
              <a:t>白先</a:t>
            </a:r>
            <a:r>
              <a:rPr lang="en-US" altLang="zh-TW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黑方先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對付</a:t>
            </a:r>
            <a:r>
              <a:rPr lang="en-US" altLang="zh-TW" dirty="0"/>
              <a:t>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533709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增 Microsoft PowerPoint 簡報.pptx" id="{D90ECDCE-EF9C-411F-A6F7-0A1CCB494AAA}" vid="{D92BBF86-5A85-4207-982B-F2DC377E0A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12638</TotalTime>
  <Words>975</Words>
  <Application>Microsoft Office PowerPoint</Application>
  <PresentationFormat>寬螢幕</PresentationFormat>
  <Paragraphs>152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Microsoft JhengHei</vt:lpstr>
      <vt:lpstr>Noto Sans TC</vt:lpstr>
      <vt:lpstr>Calibri</vt:lpstr>
      <vt:lpstr>Arial</vt:lpstr>
      <vt:lpstr>Times New Roman</vt:lpstr>
      <vt:lpstr>template</vt:lpstr>
      <vt:lpstr>物件導向程式設計實習 Project 2 </vt:lpstr>
      <vt:lpstr>Outlines</vt:lpstr>
      <vt:lpstr>西洋棋簡介</vt:lpstr>
      <vt:lpstr>專案目的</vt:lpstr>
      <vt:lpstr>評分項目―遊戲主功能(75%)</vt:lpstr>
      <vt:lpstr>評分項目―加分功能(視情況更多，前面都正確才可拿)</vt:lpstr>
      <vt:lpstr>Class管理</vt:lpstr>
      <vt:lpstr>遊戲流程</vt:lpstr>
      <vt:lpstr>遊戲狀態</vt:lpstr>
      <vt:lpstr>遊戲狀態</vt:lpstr>
      <vt:lpstr>遊戲狀態</vt:lpstr>
      <vt:lpstr>其他注意的點</vt:lpstr>
      <vt:lpstr>執行方式</vt:lpstr>
      <vt:lpstr>成果範例</vt:lpstr>
      <vt:lpstr>繳交格式</vt:lpstr>
      <vt:lpstr>上傳位置與截止時間</vt:lpstr>
      <vt:lpstr>DEMO方式</vt:lpstr>
      <vt:lpstr>參考 https://www.chess.com/ https://www.chess.com/terms/fen-chess https://www.chess.com/analysis?tab=analysis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Eden</dc:creator>
  <cp:lastModifiedBy>文熠 羅</cp:lastModifiedBy>
  <cp:revision>344</cp:revision>
  <dcterms:created xsi:type="dcterms:W3CDTF">2013-06-10T06:26:38Z</dcterms:created>
  <dcterms:modified xsi:type="dcterms:W3CDTF">2023-05-04T06:56:35Z</dcterms:modified>
</cp:coreProperties>
</file>